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4" r:id="rId6"/>
    <p:sldId id="262" r:id="rId7"/>
    <p:sldId id="265" r:id="rId8"/>
    <p:sldId id="261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00FFFF"/>
    <a:srgbClr val="A50021"/>
    <a:srgbClr val="FF66FF"/>
    <a:srgbClr val="FF0066"/>
    <a:srgbClr val="0000FF"/>
    <a:srgbClr val="FFFF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>
      <p:cViewPr varScale="1">
        <p:scale>
          <a:sx n="115" d="100"/>
          <a:sy n="115" d="100"/>
        </p:scale>
        <p:origin x="13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1;&#1080;&#1089;&#1090;%20Microsoft%20Exc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1;&#1080;&#1089;&#1090;%20Microsoft%20Exce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'Лист1 (2)'!$C$4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'Лист1 (2)'!$B$5:$B$7</c:f>
              <c:strCache>
                <c:ptCount val="3"/>
                <c:pt idx="0">
                  <c:v>2025 год - 112220,9</c:v>
                </c:pt>
                <c:pt idx="1">
                  <c:v>2026 год - 79296,6</c:v>
                </c:pt>
                <c:pt idx="2">
                  <c:v>2027 год - 80547,1</c:v>
                </c:pt>
              </c:strCache>
            </c:strRef>
          </c:cat>
          <c:val>
            <c:numRef>
              <c:f>'Лист1 (2)'!$C$5:$C$7</c:f>
              <c:numCache>
                <c:formatCode>General</c:formatCode>
                <c:ptCount val="3"/>
                <c:pt idx="0">
                  <c:v>73051.7</c:v>
                </c:pt>
                <c:pt idx="1">
                  <c:v>73542.8</c:v>
                </c:pt>
                <c:pt idx="2">
                  <c:v>74777.600000000006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B4-4B81-A776-E6963E03FAA0}"/>
            </c:ext>
          </c:extLst>
        </c:ser>
        <c:ser>
          <c:idx val="1"/>
          <c:order val="1"/>
          <c:tx>
            <c:strRef>
              <c:f>'Лист1 (2)'!$D$4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'Лист1 (2)'!$B$5:$B$7</c:f>
              <c:strCache>
                <c:ptCount val="3"/>
                <c:pt idx="0">
                  <c:v>2025 год - 112220,9</c:v>
                </c:pt>
                <c:pt idx="1">
                  <c:v>2026 год - 79296,6</c:v>
                </c:pt>
                <c:pt idx="2">
                  <c:v>2027 год - 80547,1</c:v>
                </c:pt>
              </c:strCache>
            </c:strRef>
          </c:cat>
          <c:val>
            <c:numRef>
              <c:f>'Лист1 (2)'!$D$5:$D$7</c:f>
              <c:numCache>
                <c:formatCode>General</c:formatCode>
                <c:ptCount val="3"/>
                <c:pt idx="0">
                  <c:v>39169.199999999997</c:v>
                </c:pt>
                <c:pt idx="1">
                  <c:v>5753.8</c:v>
                </c:pt>
                <c:pt idx="2">
                  <c:v>5769.5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B4-4B81-A776-E6963E03FA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1715744"/>
        <c:axId val="441716728"/>
      </c:barChart>
      <c:catAx>
        <c:axId val="44171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1716728"/>
        <c:crosses val="autoZero"/>
        <c:auto val="1"/>
        <c:lblAlgn val="ctr"/>
        <c:lblOffset val="100"/>
        <c:noMultiLvlLbl val="0"/>
      </c:catAx>
      <c:valAx>
        <c:axId val="441716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1715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6213991769547323E-2"/>
          <c:y val="0.20349268930571662"/>
          <c:w val="0.96378600823045268"/>
          <c:h val="0.76575454079981786"/>
        </c:manualLayout>
      </c:layout>
      <c:pie3DChart>
        <c:varyColors val="1"/>
        <c:ser>
          <c:idx val="0"/>
          <c:order val="0"/>
          <c:tx>
            <c:strRef>
              <c:f>'Лист2 (3)'!$C$5</c:f>
              <c:strCache>
                <c:ptCount val="1"/>
                <c:pt idx="0">
                  <c:v>Столбец1</c:v>
                </c:pt>
              </c:strCache>
            </c:strRef>
          </c:tx>
          <c:explosion val="39"/>
          <c:dPt>
            <c:idx val="0"/>
            <c:bubble3D val="0"/>
            <c:explosion val="14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1-E779-42CD-B321-D08DDB4747FE}"/>
              </c:ext>
            </c:extLst>
          </c:dPt>
          <c:dPt>
            <c:idx val="1"/>
            <c:bubble3D val="0"/>
            <c:explosion val="12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3-E779-42CD-B321-D08DDB4747F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5-E779-42CD-B321-D08DDB4747FE}"/>
              </c:ext>
            </c:extLst>
          </c:dPt>
          <c:dPt>
            <c:idx val="3"/>
            <c:bubble3D val="0"/>
            <c:explosion val="2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7-E779-42CD-B321-D08DDB4747FE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9-E779-42CD-B321-D08DDB4747F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E779-42CD-B321-D08DDB4747FE}"/>
                </c:ext>
              </c:extLst>
            </c:dLbl>
            <c:dLbl>
              <c:idx val="1"/>
              <c:layout>
                <c:manualLayout>
                  <c:x val="0.12215013602205084"/>
                  <c:y val="-7.07205955491189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79-42CD-B321-D08DDB4747FE}"/>
                </c:ext>
              </c:extLst>
            </c:dLbl>
            <c:dLbl>
              <c:idx val="2"/>
              <c:layout>
                <c:manualLayout>
                  <c:x val="8.7109179767580289E-3"/>
                  <c:y val="-0.1190863256915711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779-42CD-B321-D08DDB4747FE}"/>
                </c:ext>
              </c:extLst>
            </c:dLbl>
            <c:dLbl>
              <c:idx val="3"/>
              <c:layout>
                <c:manualLayout>
                  <c:x val="0.14407096490361734"/>
                  <c:y val="5.60541292269325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779-42CD-B321-D08DDB4747FE}"/>
                </c:ext>
              </c:extLst>
            </c:dLbl>
            <c:dLbl>
              <c:idx val="4"/>
              <c:layout>
                <c:manualLayout>
                  <c:x val="9.3111508153840526E-3"/>
                  <c:y val="4.3574708909458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779-42CD-B321-D08DDB4747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'Лист2 (3)'!$B$6:$B$10</c:f>
              <c:strCache>
                <c:ptCount val="5"/>
                <c:pt idx="0">
                  <c:v>Земельный налог 49434 тыс. рублей</c:v>
                </c:pt>
                <c:pt idx="1">
                  <c:v>Налог на имущество физ. Лиц 6651 тыс. рублей</c:v>
                </c:pt>
                <c:pt idx="2">
                  <c:v>ЕСХН                                                    34,5 тыс. рублей</c:v>
                </c:pt>
                <c:pt idx="3">
                  <c:v>НДФЛ                                15992,4 тыс. рублей</c:v>
                </c:pt>
                <c:pt idx="4">
                  <c:v>Неналоговые доходы      939,8 тыс. рублей</c:v>
                </c:pt>
              </c:strCache>
            </c:strRef>
          </c:cat>
          <c:val>
            <c:numRef>
              <c:f>'Лист2 (3)'!$C$6:$C$10</c:f>
              <c:numCache>
                <c:formatCode>0.0</c:formatCode>
                <c:ptCount val="5"/>
                <c:pt idx="0">
                  <c:v>49434</c:v>
                </c:pt>
                <c:pt idx="1">
                  <c:v>6651</c:v>
                </c:pt>
                <c:pt idx="2">
                  <c:v>34.5</c:v>
                </c:pt>
                <c:pt idx="3">
                  <c:v>15992.4</c:v>
                </c:pt>
                <c:pt idx="4">
                  <c:v>939.8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779-42CD-B321-D08DDB4747F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3672954506684392E-2"/>
          <c:y val="0.84907507032716445"/>
          <c:w val="0.83697932285260246"/>
          <c:h val="0.134497832032711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0527096276541735E-4"/>
          <c:y val="0.19620662862790236"/>
          <c:w val="0.74618827449391256"/>
          <c:h val="0.59331981572037307"/>
        </c:manualLayout>
      </c:layout>
      <c:pie3DChart>
        <c:varyColors val="1"/>
        <c:ser>
          <c:idx val="0"/>
          <c:order val="0"/>
          <c:tx>
            <c:strRef>
              <c:f>'Лист2 (2)'!$C$5</c:f>
              <c:strCache>
                <c:ptCount val="1"/>
                <c:pt idx="0">
                  <c:v>Продажи</c:v>
                </c:pt>
              </c:strCache>
            </c:strRef>
          </c:tx>
          <c:explosion val="39"/>
          <c:dPt>
            <c:idx val="0"/>
            <c:bubble3D val="0"/>
            <c:explosion val="9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0DE0-4088-B642-E44B52D4604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0DE0-4088-B642-E44B52D4604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0DE0-4088-B642-E44B52D46040}"/>
              </c:ext>
            </c:extLst>
          </c:dPt>
          <c:dPt>
            <c:idx val="3"/>
            <c:bubble3D val="0"/>
            <c:explosion val="2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0DE0-4088-B642-E44B52D46040}"/>
              </c:ext>
            </c:extLst>
          </c:dPt>
          <c:dPt>
            <c:idx val="4"/>
            <c:bubble3D val="0"/>
            <c:explosion val="29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0DE0-4088-B642-E44B52D46040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0DE0-4088-B642-E44B52D46040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0DE0-4088-B642-E44B52D46040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0DE0-4088-B642-E44B52D46040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0DE0-4088-B642-E44B52D46040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0DE0-4088-B642-E44B52D46040}"/>
              </c:ext>
            </c:extLst>
          </c:dPt>
          <c:dPt>
            <c:idx val="10"/>
            <c:bubble3D val="0"/>
            <c:explosion val="35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0DE0-4088-B642-E44B52D46040}"/>
              </c:ext>
            </c:extLst>
          </c:dPt>
          <c:dLbls>
            <c:delete val="1"/>
          </c:dLbls>
          <c:cat>
            <c:strRef>
              <c:f>'Лист2 (2)'!$B$6:$B$16</c:f>
              <c:strCache>
                <c:ptCount val="11"/>
                <c:pt idx="0">
                  <c:v>Общегосударственные вопросы 19448 тыс. рублей</c:v>
                </c:pt>
                <c:pt idx="1">
                  <c:v>Национальная оборона 410,8 тыс. рублей</c:v>
                </c:pt>
                <c:pt idx="2">
                  <c:v>Национальная безопасность и правоохранительная деятельность 6138 тыс. рублей</c:v>
                </c:pt>
                <c:pt idx="3">
                  <c:v>Национальная экономика 32160,2 тыс. рублей</c:v>
                </c:pt>
                <c:pt idx="4">
                  <c:v>Жилищно-коммунальное хозяйство  30341,2 тыс. рублей</c:v>
                </c:pt>
                <c:pt idx="5">
                  <c:v>Образование 50,0тыс. рублей</c:v>
                </c:pt>
                <c:pt idx="6">
                  <c:v>Культура, кинемотография 22305,3 тыс. рублей</c:v>
                </c:pt>
                <c:pt idx="7">
                  <c:v>Социальная политика 500 тыс. рублей</c:v>
                </c:pt>
                <c:pt idx="8">
                  <c:v>Физическая культура и спорт 220 тыс. рублей</c:v>
                </c:pt>
                <c:pt idx="9">
                  <c:v>Средства массовой информации 25 тыс. рублей</c:v>
                </c:pt>
                <c:pt idx="10">
                  <c:v>Межбюджетные трансферты 622,4 тыс. рублей</c:v>
                </c:pt>
              </c:strCache>
            </c:strRef>
          </c:cat>
          <c:val>
            <c:numRef>
              <c:f>'Лист2 (2)'!$C$6:$C$16</c:f>
              <c:numCache>
                <c:formatCode>0.00%</c:formatCode>
                <c:ptCount val="11"/>
                <c:pt idx="0">
                  <c:v>0.17299999999999999</c:v>
                </c:pt>
                <c:pt idx="1">
                  <c:v>4.0000000000000001E-3</c:v>
                </c:pt>
                <c:pt idx="2">
                  <c:v>5.5E-2</c:v>
                </c:pt>
                <c:pt idx="3">
                  <c:v>0.28699999999999998</c:v>
                </c:pt>
                <c:pt idx="4">
                  <c:v>0.27</c:v>
                </c:pt>
                <c:pt idx="5">
                  <c:v>4.0000000000000002E-4</c:v>
                </c:pt>
                <c:pt idx="6">
                  <c:v>0.19800000000000001</c:v>
                </c:pt>
                <c:pt idx="7">
                  <c:v>5.0000000000000001E-3</c:v>
                </c:pt>
                <c:pt idx="8">
                  <c:v>2E-3</c:v>
                </c:pt>
                <c:pt idx="9">
                  <c:v>2.0000000000000001E-4</c:v>
                </c:pt>
                <c:pt idx="10">
                  <c:v>5.4000000000000003E-3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0DE0-4088-B642-E44B52D4604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89755349501697"/>
          <c:y val="1.8474241030270826E-2"/>
          <c:w val="0.32857147456787489"/>
          <c:h val="0.969955980109488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0BE48-1C8D-45B8-9EB1-49A289064E92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33D73-ABE8-4E4E-A63F-330E836160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997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73560F-CAA0-48CC-AA77-6704E701907D}" type="slidenum">
              <a:rPr lang="ru-RU" smtClean="0">
                <a:cs typeface="Arial" charset="0"/>
              </a:rPr>
              <a:pPr/>
              <a:t>1</a:t>
            </a:fld>
            <a:endParaRPr lang="ru-RU" smtClean="0"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A81D7D-2E40-40EA-ABAB-80B885941EBB}" type="slidenum">
              <a:rPr lang="ru-RU" smtClean="0">
                <a:cs typeface="Arial" charset="0"/>
              </a:rPr>
              <a:pPr/>
              <a:t>3</a:t>
            </a:fld>
            <a:endParaRPr lang="ru-RU" smtClean="0">
              <a:cs typeface="Arial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33D73-ABE8-4E4E-A63F-330E836160D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277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33D73-ABE8-4E4E-A63F-330E836160D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51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D139B-13BF-4454-91CE-73C5D4114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86BA7F-96A2-403C-9707-B51107F5E32E}" type="datetimeFigureOut">
              <a:rPr lang="ru-RU" smtClean="0"/>
              <a:pPr/>
              <a:t>12.02.2025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WordArt 4"/>
          <p:cNvSpPr>
            <a:spLocks noChangeArrowheads="1" noChangeShapeType="1" noTextEdit="1"/>
          </p:cNvSpPr>
          <p:nvPr/>
        </p:nvSpPr>
        <p:spPr bwMode="auto">
          <a:xfrm>
            <a:off x="539552" y="1844824"/>
            <a:ext cx="8136904" cy="36724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63"/>
              </a:avLst>
            </a:prstTxWarp>
          </a:bodyPr>
          <a:lstStyle/>
          <a:p>
            <a:pPr algn="ctr"/>
            <a:r>
              <a:rPr lang="ru-RU" sz="5000" i="1" kern="1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 бюджета</a:t>
            </a:r>
            <a:endParaRPr lang="ru-RU" sz="5000" i="1" kern="10" dirty="0" smtClean="0"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000" i="1" kern="10" dirty="0" err="1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5000" i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сельского поселения</a:t>
            </a:r>
          </a:p>
          <a:p>
            <a:pPr algn="ctr"/>
            <a:r>
              <a:rPr lang="ru-RU" sz="5000" i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 2025 год и плановый период </a:t>
            </a:r>
          </a:p>
          <a:p>
            <a:pPr algn="ctr"/>
            <a:r>
              <a:rPr lang="ru-RU" sz="5000" i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2026 и 2027 годы</a:t>
            </a:r>
            <a:endParaRPr lang="ru-RU" sz="5000" i="1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4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Основы формирования бюджета</a:t>
            </a:r>
          </a:p>
        </p:txBody>
      </p:sp>
      <p:sp>
        <p:nvSpPr>
          <p:cNvPr id="19458" name="AutoShape 4"/>
          <p:cNvSpPr>
            <a:spLocks noChangeArrowheads="1"/>
          </p:cNvSpPr>
          <p:nvPr/>
        </p:nvSpPr>
        <p:spPr bwMode="auto">
          <a:xfrm rot="1927902">
            <a:off x="1203348" y="1682922"/>
            <a:ext cx="1868487" cy="1461883"/>
          </a:xfrm>
          <a:prstGeom prst="rightArrowCallout">
            <a:avLst>
              <a:gd name="adj1" fmla="val 17389"/>
              <a:gd name="adj2" fmla="val 27083"/>
              <a:gd name="adj3" fmla="val 15788"/>
              <a:gd name="adj4" fmla="val 70106"/>
            </a:avLst>
          </a:prstGeo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 rot="18192570">
            <a:off x="1088733" y="1790549"/>
            <a:ext cx="14270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Бюджетное послание Президента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РФ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AutoShape 7"/>
          <p:cNvSpPr>
            <a:spLocks noChangeArrowheads="1"/>
          </p:cNvSpPr>
          <p:nvPr/>
        </p:nvSpPr>
        <p:spPr bwMode="auto">
          <a:xfrm rot="8912281">
            <a:off x="5753100" y="1835150"/>
            <a:ext cx="2195513" cy="1666875"/>
          </a:xfrm>
          <a:prstGeom prst="rightArrowCallout">
            <a:avLst>
              <a:gd name="adj1" fmla="val 16667"/>
              <a:gd name="adj2" fmla="val 24005"/>
              <a:gd name="adj3" fmla="val 18385"/>
              <a:gd name="adj4" fmla="val 70106"/>
            </a:avLst>
          </a:prstGeom>
          <a:solidFill>
            <a:srgbClr val="CC99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Text Box 8"/>
          <p:cNvSpPr txBox="1">
            <a:spLocks noChangeArrowheads="1"/>
          </p:cNvSpPr>
          <p:nvPr/>
        </p:nvSpPr>
        <p:spPr bwMode="auto">
          <a:xfrm rot="3510382">
            <a:off x="6368207" y="1875183"/>
            <a:ext cx="170423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Муниципальные программы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Кра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нокрымского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</p:txBody>
      </p:sp>
      <p:sp>
        <p:nvSpPr>
          <p:cNvPr id="19462" name="AutoShape 9"/>
          <p:cNvSpPr>
            <a:spLocks noChangeArrowheads="1"/>
          </p:cNvSpPr>
          <p:nvPr/>
        </p:nvSpPr>
        <p:spPr bwMode="auto">
          <a:xfrm rot="-1449124">
            <a:off x="687388" y="4235450"/>
            <a:ext cx="2432050" cy="1533525"/>
          </a:xfrm>
          <a:prstGeom prst="rightArrowCallout">
            <a:avLst>
              <a:gd name="adj1" fmla="val 16667"/>
              <a:gd name="adj2" fmla="val 32167"/>
              <a:gd name="adj3" fmla="val 22137"/>
              <a:gd name="adj4" fmla="val 70106"/>
            </a:avLst>
          </a:prstGeom>
          <a:solidFill>
            <a:srgbClr val="FF66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3" name="Text Box 10"/>
          <p:cNvSpPr txBox="1">
            <a:spLocks noChangeArrowheads="1"/>
          </p:cNvSpPr>
          <p:nvPr/>
        </p:nvSpPr>
        <p:spPr bwMode="auto">
          <a:xfrm rot="-1522665">
            <a:off x="762000" y="4490690"/>
            <a:ext cx="1676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Прогноз социально-экономического развития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поселения</a:t>
            </a:r>
          </a:p>
        </p:txBody>
      </p:sp>
      <p:sp>
        <p:nvSpPr>
          <p:cNvPr id="19464" name="AutoShape 11"/>
          <p:cNvSpPr>
            <a:spLocks noChangeArrowheads="1"/>
          </p:cNvSpPr>
          <p:nvPr/>
        </p:nvSpPr>
        <p:spPr bwMode="auto">
          <a:xfrm rot="-8787233">
            <a:off x="5720783" y="4047618"/>
            <a:ext cx="2718395" cy="1676400"/>
          </a:xfrm>
          <a:prstGeom prst="rightArrowCallout">
            <a:avLst>
              <a:gd name="adj1" fmla="val 16667"/>
              <a:gd name="adj2" fmla="val 17444"/>
              <a:gd name="adj3" fmla="val 20832"/>
              <a:gd name="adj4" fmla="val 70106"/>
            </a:avLst>
          </a:prstGeom>
          <a:solidFill>
            <a:srgbClr val="CCFFCC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Text Box 12"/>
          <p:cNvSpPr txBox="1">
            <a:spLocks noChangeArrowheads="1"/>
          </p:cNvSpPr>
          <p:nvPr/>
        </p:nvSpPr>
        <p:spPr bwMode="auto">
          <a:xfrm rot="2036725">
            <a:off x="6436462" y="4342395"/>
            <a:ext cx="195457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Основные направления налоговой и основные направления бюджетной политики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поселения</a:t>
            </a:r>
          </a:p>
        </p:txBody>
      </p:sp>
      <p:sp>
        <p:nvSpPr>
          <p:cNvPr id="19466" name="Oval 13"/>
          <p:cNvSpPr>
            <a:spLocks noChangeArrowheads="1"/>
          </p:cNvSpPr>
          <p:nvPr/>
        </p:nvSpPr>
        <p:spPr bwMode="auto">
          <a:xfrm>
            <a:off x="2638425" y="2500313"/>
            <a:ext cx="3429000" cy="24384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016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Бюджет  </a:t>
            </a:r>
          </a:p>
          <a:p>
            <a:pPr algn="ctr"/>
            <a:r>
              <a:rPr lang="ru-RU" sz="2000" b="1" i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 сельского </a:t>
            </a:r>
          </a:p>
          <a:p>
            <a:pPr algn="ctr"/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Поселения на 2025 год </a:t>
            </a:r>
          </a:p>
          <a:p>
            <a:pPr algn="ctr"/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и плановый период </a:t>
            </a:r>
          </a:p>
          <a:p>
            <a:pPr algn="ctr"/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2026 и 2027 </a:t>
            </a:r>
            <a:r>
              <a:rPr lang="ru-RU" sz="2000" b="1" i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годы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Бюджет  Краснокрымского  сельского поселения </a:t>
            </a:r>
            <a:b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 2025 год и плановый период 2026 и 2027 годы </a:t>
            </a:r>
            <a:b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направлен на решение следующих задач: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610600" cy="48006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повышения бюджетной обеспеченности, мобилизации дополнительных источников доходов;</a:t>
            </a:r>
          </a:p>
          <a:p>
            <a:pPr algn="just" eaLnBrk="1" hangingPunct="1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обеспечения сбалансированности (обеспечения достоверного прогнозирования доходов и принятия обеспеченных финансовыми источниками расходных обязательств, а также оптимизации не первоочередных бюджетных расходов);</a:t>
            </a:r>
          </a:p>
          <a:p>
            <a:pPr algn="just" eaLnBrk="1" hangingPunct="1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своевременного исполнения расходных обязательств, недопущения возникновения просроченной кредиторской задолженности;</a:t>
            </a:r>
          </a:p>
          <a:p>
            <a:pPr algn="just" eaLnBrk="1" hangingPunct="1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повышения качества управления муниципальными финансами и эффективности бюджетных расходов;</a:t>
            </a:r>
          </a:p>
          <a:p>
            <a:pPr algn="just" eaLnBrk="1" hangingPunct="1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соблюдения требований бюджетного законодательства Российской Федерации (особенно по вопросам, касающимся предельных объемов муниципального долга, дефицита) во избежание приостановления предоставления межбюджетных трансфертов из областного бюджета.</a:t>
            </a:r>
          </a:p>
          <a:p>
            <a:pPr algn="just" eaLnBrk="1" hangingPunct="1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обеспечения открытости бюджетного процесса перед гражданами, обеспечение широкого вовлечения граждан в процедуры обсуждения и принятия конкретных бюджетных решений, общественного контроля их эффективности и результативности</a:t>
            </a:r>
          </a:p>
          <a:p>
            <a:pPr algn="just" eaLnBrk="1" hangingPunct="1">
              <a:lnSpc>
                <a:spcPct val="80000"/>
              </a:lnSpc>
              <a:buNone/>
            </a:pP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1" name="Text Box 3577"/>
          <p:cNvSpPr txBox="1">
            <a:spLocks noChangeArrowheads="1"/>
          </p:cNvSpPr>
          <p:nvPr/>
        </p:nvSpPr>
        <p:spPr bwMode="auto">
          <a:xfrm>
            <a:off x="609600" y="823317"/>
            <a:ext cx="792480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>
                <a:solidFill>
                  <a:srgbClr val="333399"/>
                </a:solidFill>
              </a:rPr>
              <a:t>Основные параметры решения Собрания депутатов </a:t>
            </a:r>
            <a:r>
              <a:rPr lang="ru-RU" sz="2000" dirty="0" smtClean="0">
                <a:solidFill>
                  <a:srgbClr val="333399"/>
                </a:solidFill>
              </a:rPr>
              <a:t>Краснокрымского </a:t>
            </a:r>
            <a:r>
              <a:rPr lang="ru-RU" sz="2000" dirty="0">
                <a:solidFill>
                  <a:srgbClr val="333399"/>
                </a:solidFill>
              </a:rPr>
              <a:t>сельского поселения «О бюджете </a:t>
            </a:r>
            <a:r>
              <a:rPr lang="ru-RU" sz="2000" dirty="0" smtClean="0">
                <a:solidFill>
                  <a:srgbClr val="333399"/>
                </a:solidFill>
              </a:rPr>
              <a:t>Краснокрымского </a:t>
            </a:r>
            <a:r>
              <a:rPr lang="ru-RU" sz="2000" dirty="0">
                <a:solidFill>
                  <a:srgbClr val="333399"/>
                </a:solidFill>
              </a:rPr>
              <a:t>сельского поселения </a:t>
            </a:r>
            <a:r>
              <a:rPr lang="ru-RU" sz="2000" dirty="0" smtClean="0">
                <a:solidFill>
                  <a:srgbClr val="333399"/>
                </a:solidFill>
              </a:rPr>
              <a:t>Мясниковского </a:t>
            </a:r>
            <a:r>
              <a:rPr lang="ru-RU" sz="2000" dirty="0">
                <a:solidFill>
                  <a:srgbClr val="333399"/>
                </a:solidFill>
              </a:rPr>
              <a:t>района на </a:t>
            </a:r>
            <a:r>
              <a:rPr lang="ru-RU" sz="2000" dirty="0" smtClean="0">
                <a:solidFill>
                  <a:srgbClr val="333399"/>
                </a:solidFill>
              </a:rPr>
              <a:t>2025 </a:t>
            </a:r>
            <a:r>
              <a:rPr lang="ru-RU" sz="2000" dirty="0">
                <a:solidFill>
                  <a:srgbClr val="333399"/>
                </a:solidFill>
              </a:rPr>
              <a:t>год и плановый период </a:t>
            </a:r>
            <a:r>
              <a:rPr lang="ru-RU" sz="2000" dirty="0" smtClean="0">
                <a:solidFill>
                  <a:srgbClr val="333399"/>
                </a:solidFill>
              </a:rPr>
              <a:t>2026 </a:t>
            </a:r>
            <a:r>
              <a:rPr lang="ru-RU" sz="2000" dirty="0">
                <a:solidFill>
                  <a:srgbClr val="333399"/>
                </a:solidFill>
              </a:rPr>
              <a:t>и </a:t>
            </a:r>
            <a:r>
              <a:rPr lang="ru-RU" sz="2000" dirty="0" smtClean="0">
                <a:solidFill>
                  <a:srgbClr val="333399"/>
                </a:solidFill>
              </a:rPr>
              <a:t>2027 </a:t>
            </a:r>
            <a:r>
              <a:rPr lang="ru-RU" sz="2000" dirty="0">
                <a:solidFill>
                  <a:srgbClr val="333399"/>
                </a:solidFill>
              </a:rPr>
              <a:t>годов»</a:t>
            </a:r>
          </a:p>
          <a:p>
            <a:pPr algn="r"/>
            <a:r>
              <a:rPr lang="ru-RU" sz="1400" dirty="0"/>
              <a:t>(тыс.руб.)</a:t>
            </a:r>
          </a:p>
        </p:txBody>
      </p:sp>
      <p:sp>
        <p:nvSpPr>
          <p:cNvPr id="22583" name="Text Box 3747"/>
          <p:cNvSpPr txBox="1">
            <a:spLocks noChangeArrowheads="1"/>
          </p:cNvSpPr>
          <p:nvPr/>
        </p:nvSpPr>
        <p:spPr bwMode="auto">
          <a:xfrm>
            <a:off x="4419600" y="53340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350865"/>
              </p:ext>
            </p:extLst>
          </p:nvPr>
        </p:nvGraphicFramePr>
        <p:xfrm>
          <a:off x="304800" y="2362199"/>
          <a:ext cx="8534400" cy="388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9369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2025 год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2026 год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2027 год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220,9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79 296,6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80 547,1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7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369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73 051,7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73 542,8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74 777,6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5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из областного бюджета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39 169,2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5 753,8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5 769,5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220,9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79 296,6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80 547,1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36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III.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профицит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65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финансирования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593393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Доходы бюджета </a:t>
            </a:r>
          </a:p>
          <a:p>
            <a:pPr algn="ctr"/>
            <a:r>
              <a:rPr lang="ru-RU" sz="28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Краснокрымского сельского поселения в</a:t>
            </a:r>
          </a:p>
          <a:p>
            <a:pPr algn="ctr"/>
            <a:r>
              <a:rPr lang="ru-RU" sz="28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2025-2027 годах</a:t>
            </a:r>
          </a:p>
          <a:p>
            <a:pPr algn="r"/>
            <a: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(тыс.руб.)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2467729"/>
              </p:ext>
            </p:extLst>
          </p:nvPr>
        </p:nvGraphicFramePr>
        <p:xfrm>
          <a:off x="971600" y="2204864"/>
          <a:ext cx="7200900" cy="406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94437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</a:t>
            </a:r>
            <a:br>
              <a:rPr lang="ru-RU" sz="24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Краснокрымского сельского поселения на 2025 год</a:t>
            </a:r>
            <a:endParaRPr lang="ru-RU" sz="24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8901989"/>
              </p:ext>
            </p:extLst>
          </p:nvPr>
        </p:nvGraphicFramePr>
        <p:xfrm>
          <a:off x="503299" y="1700808"/>
          <a:ext cx="8353425" cy="4638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764704"/>
            <a:ext cx="849694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</a:t>
            </a:r>
          </a:p>
          <a:p>
            <a:pPr algn="ctr"/>
            <a:r>
              <a:rPr lang="ru-RU" sz="2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из областного и районного бюджетов </a:t>
            </a:r>
          </a:p>
          <a:p>
            <a:pPr algn="r"/>
            <a:r>
              <a:rPr lang="ru-RU" sz="1100" b="1" dirty="0" smtClean="0"/>
              <a:t>(тыс.рублей)</a:t>
            </a:r>
            <a:endParaRPr lang="ru-RU" dirty="0"/>
          </a:p>
        </p:txBody>
      </p:sp>
      <p:graphicFrame>
        <p:nvGraphicFramePr>
          <p:cNvPr id="5" name="Содержимое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788986"/>
              </p:ext>
            </p:extLst>
          </p:nvPr>
        </p:nvGraphicFramePr>
        <p:xfrm>
          <a:off x="467544" y="1844823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2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606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статьи дохода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год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2027 год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39 169,2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5 753,8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5 769,5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Дотации бюджетам сельских поселений на поддержку мер по обеспечению сбалансированности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бюджетов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1 088,1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411,0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448,4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464,1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Иные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межбюджетные трансферты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37 670,1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5 305,4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5 305,4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29605"/>
            <a:ext cx="8229600" cy="411163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2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ОСНОВНЫЕ ПАРАМЕТРЫ БЮДЖЕТА КРАСНОКРЫМСКОГО ПОСЕЛЕНИЯ НА 2024 ГОД</a:t>
            </a:r>
          </a:p>
        </p:txBody>
      </p:sp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381000" y="1824037"/>
            <a:ext cx="2438400" cy="461963"/>
          </a:xfrm>
          <a:prstGeom prst="rect">
            <a:avLst/>
          </a:prstGeom>
          <a:solidFill>
            <a:srgbClr val="CC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Налоговые и неналоговые доходы  </a:t>
            </a:r>
            <a:r>
              <a:rPr lang="ru-RU" sz="1200" dirty="0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73 051,7 </a:t>
            </a:r>
            <a:r>
              <a:rPr lang="ru-RU" sz="1200" dirty="0" err="1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2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381000" y="2514600"/>
            <a:ext cx="2462808" cy="276225"/>
          </a:xfrm>
          <a:prstGeom prst="rect">
            <a:avLst/>
          </a:prstGeom>
          <a:solidFill>
            <a:srgbClr val="CC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Дотации </a:t>
            </a:r>
            <a:r>
              <a:rPr lang="ru-RU" sz="1200" dirty="0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1 088,1 </a:t>
            </a:r>
            <a:r>
              <a:rPr lang="ru-RU" sz="11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  <p:sp>
        <p:nvSpPr>
          <p:cNvPr id="23556" name="Text Box 7"/>
          <p:cNvSpPr txBox="1">
            <a:spLocks noChangeArrowheads="1"/>
          </p:cNvSpPr>
          <p:nvPr/>
        </p:nvSpPr>
        <p:spPr bwMode="auto">
          <a:xfrm>
            <a:off x="381000" y="3019425"/>
            <a:ext cx="2462808" cy="461665"/>
          </a:xfrm>
          <a:prstGeom prst="rect">
            <a:avLst/>
          </a:prstGeom>
          <a:solidFill>
            <a:srgbClr val="CC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Иные межбюджетные трансферты 32 364,7 </a:t>
            </a:r>
            <a:r>
              <a:rPr lang="ru-RU" sz="1100" dirty="0" err="1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1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381000" y="3476625"/>
            <a:ext cx="2438400" cy="276225"/>
          </a:xfrm>
          <a:prstGeom prst="rect">
            <a:avLst/>
          </a:prstGeom>
          <a:solidFill>
            <a:srgbClr val="CC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Субвенции </a:t>
            </a:r>
            <a:r>
              <a:rPr lang="ru-RU" sz="1200" dirty="0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411,0 </a:t>
            </a:r>
            <a:r>
              <a:rPr lang="ru-RU" sz="1100" dirty="0" err="1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1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58" name="Text Box 10"/>
          <p:cNvSpPr txBox="1">
            <a:spLocks noChangeArrowheads="1"/>
          </p:cNvSpPr>
          <p:nvPr/>
        </p:nvSpPr>
        <p:spPr bwMode="auto">
          <a:xfrm>
            <a:off x="5436096" y="1399401"/>
            <a:ext cx="3505200" cy="276999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Общегосударственные вопросы </a:t>
            </a: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19 448,0 тыс. руб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59" name="Text Box 11"/>
          <p:cNvSpPr txBox="1">
            <a:spLocks noChangeArrowheads="1"/>
          </p:cNvSpPr>
          <p:nvPr/>
        </p:nvSpPr>
        <p:spPr bwMode="auto">
          <a:xfrm>
            <a:off x="5436096" y="2247036"/>
            <a:ext cx="3505200" cy="46166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 </a:t>
            </a: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6 138,0 тыс.руб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1" name="Text Box 13"/>
          <p:cNvSpPr txBox="1">
            <a:spLocks noChangeArrowheads="1"/>
          </p:cNvSpPr>
          <p:nvPr/>
        </p:nvSpPr>
        <p:spPr bwMode="auto">
          <a:xfrm>
            <a:off x="5455146" y="2865239"/>
            <a:ext cx="3505200" cy="276999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Национальная экономика 32 160,2 </a:t>
            </a:r>
            <a:r>
              <a:rPr lang="ru-RU" sz="12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1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2" name="Text Box 14"/>
          <p:cNvSpPr txBox="1">
            <a:spLocks noChangeArrowheads="1"/>
          </p:cNvSpPr>
          <p:nvPr/>
        </p:nvSpPr>
        <p:spPr bwMode="auto">
          <a:xfrm>
            <a:off x="5459313" y="3291185"/>
            <a:ext cx="3505200" cy="46166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 30 341,2 </a:t>
            </a:r>
            <a:r>
              <a:rPr lang="ru-RU" sz="12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1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3" name="Text Box 15"/>
          <p:cNvSpPr txBox="1">
            <a:spLocks noChangeArrowheads="1"/>
          </p:cNvSpPr>
          <p:nvPr/>
        </p:nvSpPr>
        <p:spPr bwMode="auto">
          <a:xfrm>
            <a:off x="5455146" y="3924300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Образование 50,0 </a:t>
            </a:r>
            <a:r>
              <a:rPr lang="ru-RU" sz="12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1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4" name="Text Box 17"/>
          <p:cNvSpPr txBox="1">
            <a:spLocks noChangeArrowheads="1"/>
          </p:cNvSpPr>
          <p:nvPr/>
        </p:nvSpPr>
        <p:spPr bwMode="auto">
          <a:xfrm>
            <a:off x="5483721" y="4371975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Культура, кинематография 22 305,3 тыс</a:t>
            </a:r>
            <a:r>
              <a:rPr lang="ru-RU" sz="11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5" name="Text Box 18"/>
          <p:cNvSpPr txBox="1">
            <a:spLocks noChangeArrowheads="1"/>
          </p:cNvSpPr>
          <p:nvPr/>
        </p:nvSpPr>
        <p:spPr bwMode="auto">
          <a:xfrm>
            <a:off x="5483721" y="4814887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Социальная политика 500,0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.руб.</a:t>
            </a:r>
          </a:p>
        </p:txBody>
      </p:sp>
      <p:sp>
        <p:nvSpPr>
          <p:cNvPr id="23566" name="Text Box 21"/>
          <p:cNvSpPr txBox="1">
            <a:spLocks noChangeArrowheads="1"/>
          </p:cNvSpPr>
          <p:nvPr/>
        </p:nvSpPr>
        <p:spPr bwMode="auto">
          <a:xfrm>
            <a:off x="5483721" y="5216525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Физическая культура и спорт 220,0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тыс.руб. </a:t>
            </a:r>
          </a:p>
        </p:txBody>
      </p:sp>
      <p:sp>
        <p:nvSpPr>
          <p:cNvPr id="23567" name="Text Box 22"/>
          <p:cNvSpPr txBox="1">
            <a:spLocks noChangeArrowheads="1"/>
          </p:cNvSpPr>
          <p:nvPr/>
        </p:nvSpPr>
        <p:spPr bwMode="auto">
          <a:xfrm>
            <a:off x="3505200" y="1816894"/>
            <a:ext cx="1371600" cy="1231106"/>
          </a:xfrm>
          <a:prstGeom prst="rect">
            <a:avLst/>
          </a:prstGeom>
          <a:solidFill>
            <a:srgbClr val="00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dirty="0"/>
              <a:t>ВСЕГО ДОХОДОВ</a:t>
            </a:r>
          </a:p>
          <a:p>
            <a:pPr algn="ctr">
              <a:spcBef>
                <a:spcPct val="500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112 220,9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3505200" y="3340894"/>
            <a:ext cx="1371600" cy="1231106"/>
          </a:xfrm>
          <a:prstGeom prst="rect">
            <a:avLst/>
          </a:prstGeom>
          <a:solidFill>
            <a:srgbClr val="FF9966"/>
          </a:solid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dirty="0">
                <a:cs typeface="+mn-cs"/>
              </a:rPr>
              <a:t>ВСЕГО РАСХОДОВ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112 220,9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9" name="AutoShape 41"/>
          <p:cNvSpPr>
            <a:spLocks/>
          </p:cNvSpPr>
          <p:nvPr/>
        </p:nvSpPr>
        <p:spPr bwMode="auto">
          <a:xfrm>
            <a:off x="2971800" y="1981200"/>
            <a:ext cx="381000" cy="1676400"/>
          </a:xfrm>
          <a:prstGeom prst="rightBrace">
            <a:avLst>
              <a:gd name="adj1" fmla="val 95000"/>
              <a:gd name="adj2" fmla="val 43399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70" name="AutoShape 42"/>
          <p:cNvSpPr>
            <a:spLocks/>
          </p:cNvSpPr>
          <p:nvPr/>
        </p:nvSpPr>
        <p:spPr bwMode="auto">
          <a:xfrm>
            <a:off x="4953000" y="1524000"/>
            <a:ext cx="381000" cy="4800600"/>
          </a:xfrm>
          <a:prstGeom prst="leftBrace">
            <a:avLst>
              <a:gd name="adj1" fmla="val 1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71" name="AutoShape 43"/>
          <p:cNvSpPr>
            <a:spLocks noChangeArrowheads="1"/>
          </p:cNvSpPr>
          <p:nvPr/>
        </p:nvSpPr>
        <p:spPr bwMode="auto">
          <a:xfrm>
            <a:off x="3810000" y="4648200"/>
            <a:ext cx="838200" cy="609600"/>
          </a:xfrm>
          <a:prstGeom prst="downArrow">
            <a:avLst>
              <a:gd name="adj1" fmla="val 59852"/>
              <a:gd name="adj2" fmla="val 56481"/>
            </a:avLst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72" name="Text Box 44"/>
          <p:cNvSpPr txBox="1">
            <a:spLocks noChangeArrowheads="1"/>
          </p:cNvSpPr>
          <p:nvPr/>
        </p:nvSpPr>
        <p:spPr bwMode="auto">
          <a:xfrm>
            <a:off x="3505200" y="5334000"/>
            <a:ext cx="1371600" cy="1046440"/>
          </a:xfrm>
          <a:prstGeom prst="rect">
            <a:avLst/>
          </a:prstGeom>
          <a:solidFill>
            <a:srgbClr val="FF66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dirty="0"/>
              <a:t>ДЕФИЦИТ</a:t>
            </a:r>
          </a:p>
          <a:p>
            <a:pPr algn="ctr">
              <a:spcBef>
                <a:spcPct val="500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0,0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73" name="Text Box 12"/>
          <p:cNvSpPr txBox="1">
            <a:spLocks noChangeArrowheads="1"/>
          </p:cNvSpPr>
          <p:nvPr/>
        </p:nvSpPr>
        <p:spPr bwMode="auto">
          <a:xfrm>
            <a:off x="5436096" y="1816894"/>
            <a:ext cx="3505200" cy="276999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Национальная оборона </a:t>
            </a: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410,8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5471517" y="6038195"/>
            <a:ext cx="3601591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 </a:t>
            </a: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622,4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тыс.руб. 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5500092" y="5644495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Средства массовой информации 25,0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тыс.руб.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814" y="116632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сельского поселения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2025 год составляют 112 220,9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тыс.рублей</a:t>
            </a:r>
            <a:endParaRPr lang="ru-RU" sz="2400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7645045"/>
              </p:ext>
            </p:extLst>
          </p:nvPr>
        </p:nvGraphicFramePr>
        <p:xfrm>
          <a:off x="665473" y="1124744"/>
          <a:ext cx="7867650" cy="5229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FF0000"/>
    </a:accent1>
    <a:accent2>
      <a:srgbClr val="FF3399"/>
    </a:accent2>
    <a:accent3>
      <a:srgbClr val="FFC000"/>
    </a:accent3>
    <a:accent4>
      <a:srgbClr val="FFFF00"/>
    </a:accent4>
    <a:accent5>
      <a:srgbClr val="92D050"/>
    </a:accent5>
    <a:accent6>
      <a:srgbClr val="00B050"/>
    </a:accent6>
    <a:hlink>
      <a:srgbClr val="7030A0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612</TotalTime>
  <Words>478</Words>
  <Application>Microsoft Office PowerPoint</Application>
  <PresentationFormat>Экран (4:3)</PresentationFormat>
  <Paragraphs>113</Paragraphs>
  <Slides>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Основы формирования бюджета</vt:lpstr>
      <vt:lpstr>Бюджет  Краснокрымского  сельского поселения  на 2025 год и плановый период 2026 и 2027 годы  направлен на решение следующих задач: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ПАРАМЕТРЫ БЮДЖЕТА КРАСНОКРЫМСКОГО ПОСЕЛЕНИЯ НА 2024 ГОД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User</cp:lastModifiedBy>
  <cp:revision>68</cp:revision>
  <dcterms:created xsi:type="dcterms:W3CDTF">2019-01-30T07:35:12Z</dcterms:created>
  <dcterms:modified xsi:type="dcterms:W3CDTF">2025-02-12T16:33:11Z</dcterms:modified>
</cp:coreProperties>
</file>